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23"/>
  </p:notesMasterIdLst>
  <p:sldIdLst>
    <p:sldId id="256" r:id="rId2"/>
    <p:sldId id="264" r:id="rId3"/>
    <p:sldId id="259" r:id="rId4"/>
    <p:sldId id="260" r:id="rId5"/>
    <p:sldId id="261" r:id="rId6"/>
    <p:sldId id="257" r:id="rId7"/>
    <p:sldId id="262" r:id="rId8"/>
    <p:sldId id="258" r:id="rId9"/>
    <p:sldId id="276" r:id="rId10"/>
    <p:sldId id="274" r:id="rId11"/>
    <p:sldId id="263" r:id="rId12"/>
    <p:sldId id="265" r:id="rId13"/>
    <p:sldId id="267" r:id="rId14"/>
    <p:sldId id="266" r:id="rId15"/>
    <p:sldId id="268" r:id="rId16"/>
    <p:sldId id="269" r:id="rId17"/>
    <p:sldId id="270" r:id="rId18"/>
    <p:sldId id="271" r:id="rId19"/>
    <p:sldId id="272" r:id="rId20"/>
    <p:sldId id="273"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432299-EA5E-8840-BF2D-092D7A3793C6}" type="datetimeFigureOut">
              <a:rPr lang="en-US" smtClean="0"/>
              <a:pPr/>
              <a:t>6/20/2013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2E8B2-614C-FF42-BD0F-E5EFE83EA1B4}" type="slidenum">
              <a:rPr lang="en-US" smtClean="0"/>
              <a:pPr/>
              <a:t>‹#›</a:t>
            </a:fld>
            <a:endParaRPr lang="en-US"/>
          </a:p>
        </p:txBody>
      </p:sp>
    </p:spTree>
    <p:extLst>
      <p:ext uri="{BB962C8B-B14F-4D97-AF65-F5344CB8AC3E}">
        <p14:creationId xmlns:p14="http://schemas.microsoft.com/office/powerpoint/2010/main" val="21689442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2E8B2-614C-FF42-BD0F-E5EFE83EA1B4}" type="slidenum">
              <a:rPr lang="en-US" smtClean="0"/>
              <a:pPr/>
              <a:t>1</a:t>
            </a:fld>
            <a:endParaRPr lang="en-US"/>
          </a:p>
        </p:txBody>
      </p:sp>
    </p:spTree>
    <p:extLst>
      <p:ext uri="{BB962C8B-B14F-4D97-AF65-F5344CB8AC3E}">
        <p14:creationId xmlns:p14="http://schemas.microsoft.com/office/powerpoint/2010/main" val="321716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D2E8B2-614C-FF42-BD0F-E5EFE83EA1B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2E8B2-614C-FF42-BD0F-E5EFE83EA1B4}" type="slidenum">
              <a:rPr lang="en-US" smtClean="0"/>
              <a:pPr/>
              <a:t>3</a:t>
            </a:fld>
            <a:endParaRPr lang="en-US"/>
          </a:p>
        </p:txBody>
      </p:sp>
    </p:spTree>
    <p:extLst>
      <p:ext uri="{BB962C8B-B14F-4D97-AF65-F5344CB8AC3E}">
        <p14:creationId xmlns:p14="http://schemas.microsoft.com/office/powerpoint/2010/main" val="336974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4D2E8B2-614C-FF42-BD0F-E5EFE83EA1B4}" type="slidenum">
              <a:rPr lang="en-US" smtClean="0"/>
              <a:pPr/>
              <a:t>19</a:t>
            </a:fld>
            <a:endParaRPr lang="en-US"/>
          </a:p>
        </p:txBody>
      </p:sp>
    </p:spTree>
    <p:extLst>
      <p:ext uri="{BB962C8B-B14F-4D97-AF65-F5344CB8AC3E}">
        <p14:creationId xmlns:p14="http://schemas.microsoft.com/office/powerpoint/2010/main" val="3753281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4D2E8B2-614C-FF42-BD0F-E5EFE83EA1B4}" type="slidenum">
              <a:rPr lang="en-US" smtClean="0"/>
              <a:pPr/>
              <a:t>21</a:t>
            </a:fld>
            <a:endParaRPr lang="en-US"/>
          </a:p>
        </p:txBody>
      </p:sp>
    </p:spTree>
    <p:extLst>
      <p:ext uri="{BB962C8B-B14F-4D97-AF65-F5344CB8AC3E}">
        <p14:creationId xmlns:p14="http://schemas.microsoft.com/office/powerpoint/2010/main" val="2190653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F85648D-267C-4F54-90B5-C36298A60516}"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B8E4A-6416-194B-A0D8-E57D5DDA7D33}"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FAF78-6850-CB4A-A569-6998C26FCEBD}"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34B8E4A-6416-194B-A0D8-E57D5DDA7D33}"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FAF78-6850-CB4A-A569-6998C26FCE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34B8E4A-6416-194B-A0D8-E57D5DDA7D33}"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FAF78-6850-CB4A-A569-6998C26FCE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34B8E4A-6416-194B-A0D8-E57D5DDA7D33}"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FAF78-6850-CB4A-A569-6998C26FCE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34B8E4A-6416-194B-A0D8-E57D5DDA7D33}"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FAF78-6850-CB4A-A569-6998C26FCEBD}"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5648D-267C-4F54-90B5-C36298A60516}"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02B71-8991-4516-A01E-F1A9ACD28B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34B8E4A-6416-194B-A0D8-E57D5DDA7D33}"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FAF78-6850-CB4A-A569-6998C26FCE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34B8E4A-6416-194B-A0D8-E57D5DDA7D33}" type="datetimeFigureOut">
              <a:rPr lang="en-US" smtClean="0"/>
              <a:pPr/>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CFAF78-6850-CB4A-A569-6998C26FCE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34B8E4A-6416-194B-A0D8-E57D5DDA7D33}" type="datetimeFigureOut">
              <a:rPr lang="en-US" smtClean="0"/>
              <a:pPr/>
              <a:t>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CFAF78-6850-CB4A-A569-6998C26FCE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B8E4A-6416-194B-A0D8-E57D5DDA7D33}"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CFAF78-6850-CB4A-A569-6998C26FCE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B8E4A-6416-194B-A0D8-E57D5DDA7D33}"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FAF78-6850-CB4A-A569-6998C26FCE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34B8E4A-6416-194B-A0D8-E57D5DDA7D33}" type="datetimeFigureOut">
              <a:rPr lang="en-US" smtClean="0"/>
              <a:pPr/>
              <a:t>6/20/2013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CCFAF78-6850-CB4A-A569-6998C26FCE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1).JPG"/>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solidFill>
                  <a:schemeClr val="accent1">
                    <a:lumMod val="75000"/>
                  </a:schemeClr>
                </a:solidFill>
              </a:rPr>
              <a:t>THE TEMPLE OF ISIS AT POMPEII</a:t>
            </a:r>
            <a:endParaRPr lang="en-US" dirty="0">
              <a:solidFill>
                <a:schemeClr val="accent1">
                  <a:lumMod val="75000"/>
                </a:schemeClr>
              </a:solidFill>
            </a:endParaRPr>
          </a:p>
        </p:txBody>
      </p:sp>
      <p:sp>
        <p:nvSpPr>
          <p:cNvPr id="3" name="Subtitle 2"/>
          <p:cNvSpPr>
            <a:spLocks noGrp="1"/>
          </p:cNvSpPr>
          <p:nvPr>
            <p:ph type="subTitle" idx="1"/>
          </p:nvPr>
        </p:nvSpPr>
        <p:spPr>
          <a:xfrm>
            <a:off x="1322920" y="3299012"/>
            <a:ext cx="6498159" cy="916641"/>
          </a:xfrm>
        </p:spPr>
        <p:txBody>
          <a:bodyPr>
            <a:normAutofit lnSpcReduction="10000"/>
          </a:bodyPr>
          <a:lstStyle/>
          <a:p>
            <a:r>
              <a:rPr lang="en-US" dirty="0" smtClean="0">
                <a:solidFill>
                  <a:schemeClr val="accent2">
                    <a:lumMod val="75000"/>
                  </a:schemeClr>
                </a:solidFill>
              </a:rPr>
              <a:t>The Promise of Navigable Seas in a Seafaring Economy</a:t>
            </a:r>
          </a:p>
          <a:p>
            <a:r>
              <a:rPr lang="en-US" dirty="0" smtClean="0">
                <a:solidFill>
                  <a:schemeClr val="accent2">
                    <a:lumMod val="75000"/>
                  </a:schemeClr>
                </a:solidFill>
              </a:rPr>
              <a:t>Kelly </a:t>
            </a:r>
            <a:r>
              <a:rPr lang="en-US" dirty="0" err="1" smtClean="0">
                <a:solidFill>
                  <a:schemeClr val="accent2">
                    <a:lumMod val="75000"/>
                  </a:schemeClr>
                </a:solidFill>
              </a:rPr>
              <a:t>Guerrieri</a:t>
            </a:r>
            <a:endParaRPr lang="en-US" dirty="0" smtClean="0">
              <a:solidFill>
                <a:schemeClr val="accent2">
                  <a:lumMod val="75000"/>
                </a:schemeClr>
              </a:solidFill>
            </a:endParaRPr>
          </a:p>
          <a:p>
            <a:r>
              <a:rPr lang="en-US" dirty="0" smtClean="0">
                <a:solidFill>
                  <a:schemeClr val="accent2">
                    <a:lumMod val="75000"/>
                  </a:schemeClr>
                </a:solidFill>
              </a:rPr>
              <a:t>University of Rochester/University of York</a:t>
            </a:r>
          </a:p>
        </p:txBody>
      </p:sp>
      <p:sp>
        <p:nvSpPr>
          <p:cNvPr id="6" name="TextBox 5"/>
          <p:cNvSpPr txBox="1"/>
          <p:nvPr/>
        </p:nvSpPr>
        <p:spPr>
          <a:xfrm>
            <a:off x="121897" y="6275948"/>
            <a:ext cx="2402047" cy="646331"/>
          </a:xfrm>
          <a:prstGeom prst="rect">
            <a:avLst/>
          </a:prstGeom>
          <a:noFill/>
        </p:spPr>
        <p:txBody>
          <a:bodyPr wrap="square" rtlCol="0">
            <a:spAutoFit/>
          </a:bodyPr>
          <a:lstStyle/>
          <a:p>
            <a:r>
              <a:rPr lang="en-US" sz="1200" dirty="0" smtClean="0"/>
              <a:t>(Photograph taken by Laurie </a:t>
            </a:r>
            <a:r>
              <a:rPr lang="en-US" sz="1200" dirty="0" err="1" smtClean="0"/>
              <a:t>Tiberi</a:t>
            </a:r>
            <a:r>
              <a:rPr lang="en-US" sz="1200" dirty="0" smtClean="0"/>
              <a:t>, 2013. Used with permission.)</a:t>
            </a:r>
            <a:endParaRPr lang="en-US" sz="12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with the boat?</a:t>
            </a:r>
            <a:endParaRPr lang="en-US" dirty="0"/>
          </a:p>
        </p:txBody>
      </p:sp>
      <p:sp>
        <p:nvSpPr>
          <p:cNvPr id="3" name="Content Placeholder 2"/>
          <p:cNvSpPr>
            <a:spLocks noGrp="1"/>
          </p:cNvSpPr>
          <p:nvPr>
            <p:ph idx="1"/>
          </p:nvPr>
        </p:nvSpPr>
        <p:spPr/>
        <p:txBody>
          <a:bodyPr/>
          <a:lstStyle/>
          <a:p>
            <a:r>
              <a:rPr lang="en-US" dirty="0" smtClean="0"/>
              <a:t>Not a ritual model (although appears so in the picture!)</a:t>
            </a:r>
          </a:p>
          <a:p>
            <a:r>
              <a:rPr lang="en-US" dirty="0" smtClean="0"/>
              <a:t>Meant to sail and trade</a:t>
            </a:r>
          </a:p>
          <a:p>
            <a:pPr lvl="1"/>
            <a:r>
              <a:rPr lang="en-US" dirty="0" smtClean="0"/>
              <a:t>Loaded with hand-picked crew and tradable goods </a:t>
            </a:r>
          </a:p>
          <a:p>
            <a:pPr lvl="1"/>
            <a:r>
              <a:rPr lang="en-US" dirty="0" smtClean="0"/>
              <a:t>Set to sail to mark opening of sailing season</a:t>
            </a:r>
          </a:p>
          <a:p>
            <a:r>
              <a:rPr lang="en-US" dirty="0" smtClean="0"/>
              <a:t>Symbol of Isis’s power to guide navigation and calm seas</a:t>
            </a:r>
            <a:endParaRPr lang="en-US"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Nilometer</a:t>
            </a:r>
            <a:endParaRPr lang="en-US" dirty="0"/>
          </a:p>
        </p:txBody>
      </p:sp>
      <p:pic>
        <p:nvPicPr>
          <p:cNvPr id="9" name="Content Placeholder 8" descr="Temple of Isis images - 3.jpeg"/>
          <p:cNvPicPr>
            <a:picLocks noGrp="1" noChangeAspect="1"/>
          </p:cNvPicPr>
          <p:nvPr>
            <p:ph idx="1"/>
          </p:nvPr>
        </p:nvPicPr>
        <p:blipFill>
          <a:blip r:embed="rId2"/>
          <a:srcRect l="-1292" r="1511"/>
          <a:stretch>
            <a:fillRect/>
          </a:stretch>
        </p:blipFill>
        <p:spPr>
          <a:xfrm>
            <a:off x="1646949" y="1600201"/>
            <a:ext cx="3206463" cy="4524847"/>
          </a:xfrm>
        </p:spPr>
      </p:pic>
      <p:pic>
        <p:nvPicPr>
          <p:cNvPr id="7" name="Picture 6" descr="Nilometer - front.jpg"/>
          <p:cNvPicPr>
            <a:picLocks noChangeAspect="1"/>
          </p:cNvPicPr>
          <p:nvPr/>
        </p:nvPicPr>
        <p:blipFill>
          <a:blip r:embed="rId3"/>
          <a:stretch>
            <a:fillRect/>
          </a:stretch>
        </p:blipFill>
        <p:spPr>
          <a:xfrm>
            <a:off x="5015306" y="1600201"/>
            <a:ext cx="3018660" cy="4524847"/>
          </a:xfrm>
          <a:prstGeom prst="rect">
            <a:avLst/>
          </a:prstGeom>
        </p:spPr>
      </p:pic>
      <p:sp>
        <p:nvSpPr>
          <p:cNvPr id="10" name="5-Point Star 9"/>
          <p:cNvSpPr/>
          <p:nvPr/>
        </p:nvSpPr>
        <p:spPr>
          <a:xfrm>
            <a:off x="2961901" y="4388409"/>
            <a:ext cx="411255" cy="41125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923578" y="6125048"/>
            <a:ext cx="6110388" cy="276999"/>
          </a:xfrm>
          <a:prstGeom prst="rect">
            <a:avLst/>
          </a:prstGeom>
          <a:noFill/>
        </p:spPr>
        <p:txBody>
          <a:bodyPr wrap="square" rtlCol="0">
            <a:spAutoFit/>
          </a:bodyPr>
          <a:lstStyle/>
          <a:p>
            <a:pPr algn="ctr"/>
            <a:r>
              <a:rPr lang="en-US" sz="1200" dirty="0" smtClean="0"/>
              <a:t>(Wild 1981, 45.)                                     (</a:t>
            </a:r>
            <a:r>
              <a:rPr lang="en-US" sz="1200" i="1" dirty="0" err="1" smtClean="0"/>
              <a:t>ARTstor</a:t>
            </a:r>
            <a:r>
              <a:rPr lang="en-US" sz="1200" i="1" dirty="0" smtClean="0"/>
              <a:t>, </a:t>
            </a:r>
            <a:r>
              <a:rPr lang="en-US" sz="1200" dirty="0" smtClean="0"/>
              <a:t>R40171763)</a:t>
            </a:r>
            <a:endParaRPr lang="en-US" sz="1200" dirty="0"/>
          </a:p>
        </p:txBody>
      </p:sp>
    </p:spTree>
  </p:cSld>
  <p:clrMapOvr>
    <a:masterClrMapping/>
  </p:clrMapOvr>
  <p:transition spd="med">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Content Placeholder 2"/>
          <p:cNvSpPr>
            <a:spLocks noGrp="1"/>
          </p:cNvSpPr>
          <p:nvPr>
            <p:ph idx="1"/>
          </p:nvPr>
        </p:nvSpPr>
        <p:spPr/>
        <p:txBody>
          <a:bodyPr/>
          <a:lstStyle/>
          <a:p>
            <a:r>
              <a:rPr lang="en-US" dirty="0" smtClean="0"/>
              <a:t>Southeastern corner of temple complex</a:t>
            </a:r>
          </a:p>
          <a:p>
            <a:pPr lvl="1"/>
            <a:r>
              <a:rPr lang="en-US" dirty="0" smtClean="0"/>
              <a:t>Nile is southeast of Pompeii – intentional positioning?</a:t>
            </a:r>
          </a:p>
          <a:p>
            <a:r>
              <a:rPr lang="en-US" dirty="0" smtClean="0"/>
              <a:t>Small, narrow, not elaborate</a:t>
            </a:r>
          </a:p>
          <a:p>
            <a:r>
              <a:rPr lang="en-US" dirty="0" smtClean="0"/>
              <a:t>Enter and descend to water crypt – basin with no drain</a:t>
            </a:r>
          </a:p>
          <a:p>
            <a:pPr lvl="1"/>
            <a:r>
              <a:rPr lang="en-US" dirty="0" smtClean="0"/>
              <a:t>Low and vaulted</a:t>
            </a:r>
            <a:endParaRPr lang="en-US"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a:t>
            </a:r>
            <a:endParaRPr lang="en-US" dirty="0"/>
          </a:p>
        </p:txBody>
      </p:sp>
      <p:sp>
        <p:nvSpPr>
          <p:cNvPr id="3" name="Content Placeholder 2"/>
          <p:cNvSpPr>
            <a:spLocks noGrp="1"/>
          </p:cNvSpPr>
          <p:nvPr>
            <p:ph idx="1"/>
          </p:nvPr>
        </p:nvSpPr>
        <p:spPr/>
        <p:txBody>
          <a:bodyPr>
            <a:normAutofit lnSpcReduction="10000"/>
          </a:bodyPr>
          <a:lstStyle/>
          <a:p>
            <a:r>
              <a:rPr lang="en-US" dirty="0" smtClean="0"/>
              <a:t>Nile flood recreation</a:t>
            </a:r>
          </a:p>
          <a:p>
            <a:pPr lvl="1"/>
            <a:r>
              <a:rPr lang="en-US" dirty="0" smtClean="0"/>
              <a:t>Power of the Egyptian gods</a:t>
            </a:r>
          </a:p>
          <a:p>
            <a:r>
              <a:rPr lang="en-US" dirty="0" smtClean="0"/>
              <a:t>Rainwater sacred</a:t>
            </a:r>
          </a:p>
          <a:p>
            <a:r>
              <a:rPr lang="en-US" dirty="0" smtClean="0"/>
              <a:t>Collection site for water for daily libation rituals</a:t>
            </a:r>
          </a:p>
          <a:p>
            <a:r>
              <a:rPr lang="en-US" dirty="0" smtClean="0"/>
              <a:t>Possibly location of initiation rituals – involved water</a:t>
            </a:r>
          </a:p>
          <a:p>
            <a:pPr lvl="1"/>
            <a:r>
              <a:rPr lang="en-US" dirty="0" smtClean="0"/>
              <a:t>Beginning of initiate process = the priest “led me [</a:t>
            </a:r>
            <a:r>
              <a:rPr lang="en-US" dirty="0" err="1" smtClean="0"/>
              <a:t>Lucius</a:t>
            </a:r>
            <a:r>
              <a:rPr lang="en-US" dirty="0" smtClean="0"/>
              <a:t>] with an escort of the faithful to the baths at hand and first submitted me to the customary ablution. Then he prayed for the forgiveness of the gods and besprinkling me cleansed me most purely.” (Apuleius 1975, 99.) </a:t>
            </a:r>
          </a:p>
        </p:txBody>
      </p:sp>
    </p:spTree>
  </p:cSld>
  <p:clrMapOvr>
    <a:masterClrMapping/>
  </p:clrMapOvr>
  <mc:AlternateContent xmlns:mc="http://schemas.openxmlformats.org/markup-compatibility/2006">
    <mc:Choice xmlns:mp="http://schemas.microsoft.com/office/mac/powerpoint/2008/main" xmlns="" Requires="mp">
      <p:transition xmlns:p14="http://schemas.microsoft.com/office/powerpoint/2010/main" spd="med">
        <p14:flip dir="r"/>
      </p:transition>
    </mc:Choice>
    <mc:Fallback>
      <p:transition spd="med">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US" dirty="0"/>
          </a:p>
        </p:txBody>
      </p:sp>
      <p:sp>
        <p:nvSpPr>
          <p:cNvPr id="3" name="Content Placeholder 2"/>
          <p:cNvSpPr>
            <a:spLocks noGrp="1"/>
          </p:cNvSpPr>
          <p:nvPr>
            <p:ph idx="1"/>
          </p:nvPr>
        </p:nvSpPr>
        <p:spPr/>
        <p:txBody>
          <a:bodyPr>
            <a:normAutofit fontScale="92500"/>
          </a:bodyPr>
          <a:lstStyle/>
          <a:p>
            <a:r>
              <a:rPr lang="en-US" dirty="0" smtClean="0"/>
              <a:t>Rainwater collection</a:t>
            </a:r>
          </a:p>
          <a:p>
            <a:r>
              <a:rPr lang="en-US" dirty="0" smtClean="0"/>
              <a:t>Recreation of Nile flood</a:t>
            </a:r>
          </a:p>
          <a:p>
            <a:r>
              <a:rPr lang="en-US" dirty="0" smtClean="0"/>
              <a:t>Site of ritual “drowning”?</a:t>
            </a:r>
          </a:p>
          <a:p>
            <a:pPr lvl="1"/>
            <a:r>
              <a:rPr lang="en-US" dirty="0" smtClean="0"/>
              <a:t>Initiation ritual brought initiate to “the boundary of death” and “through all the elements”, personal experience of gods, death, and resurrection (Apuleius of </a:t>
            </a:r>
            <a:r>
              <a:rPr lang="en-US" dirty="0" err="1" smtClean="0"/>
              <a:t>Madauros</a:t>
            </a:r>
            <a:r>
              <a:rPr lang="en-US" dirty="0" smtClean="0"/>
              <a:t>. 1975. </a:t>
            </a:r>
            <a:r>
              <a:rPr lang="en-US" i="1" dirty="0" smtClean="0"/>
              <a:t>The Isis-Book (Metamorphoses, Book XI)</a:t>
            </a:r>
            <a:r>
              <a:rPr lang="en-US" dirty="0" smtClean="0"/>
              <a:t>. Translated and edited by J. G. Griffiths, 99. Leiden: E.J. Brill. )</a:t>
            </a:r>
          </a:p>
          <a:p>
            <a:pPr lvl="1"/>
            <a:r>
              <a:rPr lang="en-US" dirty="0" err="1" smtClean="0"/>
              <a:t>Salditt-Trappmann</a:t>
            </a:r>
            <a:r>
              <a:rPr lang="en-US" dirty="0" smtClean="0"/>
              <a:t>: “individuals entered the basins in these crypts to undergo a ritual drowning” (Wild, R.A. 1981. </a:t>
            </a:r>
            <a:r>
              <a:rPr lang="en-US" i="1" dirty="0" smtClean="0"/>
              <a:t>Water in the Cultic Worship of Isis and </a:t>
            </a:r>
            <a:r>
              <a:rPr lang="en-US" i="1" dirty="0" err="1" smtClean="0"/>
              <a:t>Sarapis</a:t>
            </a:r>
            <a:r>
              <a:rPr lang="en-US" i="1" dirty="0" smtClean="0"/>
              <a:t>, </a:t>
            </a:r>
            <a:r>
              <a:rPr lang="en-US" dirty="0" smtClean="0"/>
              <a:t>52. Leiden: E.J. Brill. )</a:t>
            </a:r>
            <a:endParaRPr lang="en-US" dirty="0"/>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Artwork in the </a:t>
            </a:r>
            <a:r>
              <a:rPr lang="en-US" dirty="0" err="1" smtClean="0"/>
              <a:t>Nilometer</a:t>
            </a:r>
            <a:endParaRPr lang="en-US" dirty="0"/>
          </a:p>
        </p:txBody>
      </p:sp>
      <p:sp>
        <p:nvSpPr>
          <p:cNvPr id="3" name="Content Placeholder 2"/>
          <p:cNvSpPr>
            <a:spLocks noGrp="1"/>
          </p:cNvSpPr>
          <p:nvPr>
            <p:ph idx="1"/>
          </p:nvPr>
        </p:nvSpPr>
        <p:spPr/>
        <p:txBody>
          <a:bodyPr/>
          <a:lstStyle/>
          <a:p>
            <a:r>
              <a:rPr lang="en-US" dirty="0" smtClean="0"/>
              <a:t>Sacred cultic pitcher in fresco above entrance, adoring figures surround</a:t>
            </a:r>
            <a:endParaRPr lang="en-US" dirty="0"/>
          </a:p>
        </p:txBody>
      </p:sp>
      <p:pic>
        <p:nvPicPr>
          <p:cNvPr id="4" name="Picture 3" descr="Temple of Isis images - 2.jpeg"/>
          <p:cNvPicPr>
            <a:picLocks noChangeAspect="1"/>
          </p:cNvPicPr>
          <p:nvPr/>
        </p:nvPicPr>
        <p:blipFill>
          <a:blip r:embed="rId2"/>
          <a:srcRect t="56560"/>
          <a:stretch>
            <a:fillRect/>
          </a:stretch>
        </p:blipFill>
        <p:spPr>
          <a:xfrm rot="10800000">
            <a:off x="2165148" y="2556045"/>
            <a:ext cx="5302452" cy="3692354"/>
          </a:xfrm>
          <a:prstGeom prst="rect">
            <a:avLst/>
          </a:prstGeom>
        </p:spPr>
      </p:pic>
      <p:sp>
        <p:nvSpPr>
          <p:cNvPr id="5" name="TextBox 4"/>
          <p:cNvSpPr txBox="1"/>
          <p:nvPr/>
        </p:nvSpPr>
        <p:spPr>
          <a:xfrm>
            <a:off x="1345706" y="6334780"/>
            <a:ext cx="6698292" cy="276999"/>
          </a:xfrm>
          <a:prstGeom prst="rect">
            <a:avLst/>
          </a:prstGeom>
          <a:noFill/>
        </p:spPr>
        <p:txBody>
          <a:bodyPr wrap="square" rtlCol="0">
            <a:spAutoFit/>
          </a:bodyPr>
          <a:lstStyle/>
          <a:p>
            <a:pPr algn="ctr"/>
            <a:r>
              <a:rPr lang="en-US" sz="1200" dirty="0" smtClean="0"/>
              <a:t>(Wild 1981</a:t>
            </a:r>
            <a:r>
              <a:rPr lang="en-US" sz="1200" dirty="0"/>
              <a:t>,</a:t>
            </a:r>
            <a:r>
              <a:rPr lang="en-US" sz="1200" dirty="0" smtClean="0"/>
              <a:t> Plate VI.1)</a:t>
            </a:r>
            <a:endParaRPr lang="en-US" sz="1200" dirty="0"/>
          </a:p>
        </p:txBody>
      </p:sp>
    </p:spTree>
  </p:cSld>
  <p:clrMapOvr>
    <a:masterClrMapping/>
  </p:clrMapOvr>
  <p:transition spd="med">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with the pitcher?</a:t>
            </a:r>
            <a:endParaRPr lang="en-US" dirty="0"/>
          </a:p>
        </p:txBody>
      </p:sp>
      <p:sp>
        <p:nvSpPr>
          <p:cNvPr id="3" name="Content Placeholder 2"/>
          <p:cNvSpPr>
            <a:spLocks noGrp="1"/>
          </p:cNvSpPr>
          <p:nvPr>
            <p:ph idx="1"/>
          </p:nvPr>
        </p:nvSpPr>
        <p:spPr/>
        <p:txBody>
          <a:bodyPr/>
          <a:lstStyle/>
          <a:p>
            <a:r>
              <a:rPr lang="en-US" dirty="0" smtClean="0"/>
              <a:t>Isis associated with water, especially Nile</a:t>
            </a:r>
          </a:p>
          <a:p>
            <a:r>
              <a:rPr lang="en-US" dirty="0" smtClean="0"/>
              <a:t>Isis and Osiris myth</a:t>
            </a:r>
          </a:p>
          <a:p>
            <a:pPr lvl="1"/>
            <a:r>
              <a:rPr lang="en-US" dirty="0" smtClean="0"/>
              <a:t>Osiris </a:t>
            </a:r>
            <a:r>
              <a:rPr lang="en-US" dirty="0" err="1" smtClean="0"/>
              <a:t>Hydreios</a:t>
            </a:r>
            <a:r>
              <a:rPr lang="en-US" dirty="0" smtClean="0"/>
              <a:t> (Osiris in a jar)</a:t>
            </a:r>
          </a:p>
          <a:p>
            <a:pPr lvl="1"/>
            <a:r>
              <a:rPr lang="en-US" dirty="0" smtClean="0"/>
              <a:t>Giver of life</a:t>
            </a:r>
          </a:p>
          <a:p>
            <a:r>
              <a:rPr lang="en-US" dirty="0" smtClean="0"/>
              <a:t>Cultic pitchers began to replace </a:t>
            </a:r>
            <a:r>
              <a:rPr lang="en-US" dirty="0" err="1" smtClean="0"/>
              <a:t>Nilometers</a:t>
            </a:r>
            <a:endParaRPr lang="en-US" dirty="0" smtClean="0"/>
          </a:p>
          <a:p>
            <a:pPr lvl="1"/>
            <a:r>
              <a:rPr lang="en-US" dirty="0" smtClean="0"/>
              <a:t>Pompeii is the only place where we have evidence of both a </a:t>
            </a:r>
            <a:r>
              <a:rPr lang="en-US" dirty="0" err="1" smtClean="0"/>
              <a:t>Nilometer</a:t>
            </a:r>
            <a:r>
              <a:rPr lang="en-US" dirty="0" smtClean="0"/>
              <a:t> and cultic pitchers at the same time!</a:t>
            </a:r>
            <a:endParaRPr lang="en-US" dirty="0"/>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1"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1"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1"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Herculaneum Fresco</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52925" y="1600201"/>
            <a:ext cx="4716065" cy="4413430"/>
          </a:xfrm>
          <a:prstGeom prst="rect">
            <a:avLst/>
          </a:prstGeom>
        </p:spPr>
      </p:pic>
      <p:sp>
        <p:nvSpPr>
          <p:cNvPr id="5" name="TextBox 4"/>
          <p:cNvSpPr txBox="1"/>
          <p:nvPr/>
        </p:nvSpPr>
        <p:spPr>
          <a:xfrm>
            <a:off x="1481790" y="6150406"/>
            <a:ext cx="6547088" cy="276999"/>
          </a:xfrm>
          <a:prstGeom prst="rect">
            <a:avLst/>
          </a:prstGeom>
          <a:noFill/>
        </p:spPr>
        <p:txBody>
          <a:bodyPr wrap="square" rtlCol="0">
            <a:spAutoFit/>
          </a:bodyPr>
          <a:lstStyle/>
          <a:p>
            <a:pPr algn="ctr"/>
            <a:r>
              <a:rPr lang="en-US" sz="1200" dirty="0" smtClean="0"/>
              <a:t>(</a:t>
            </a:r>
            <a:r>
              <a:rPr lang="en-US" sz="1200" dirty="0" err="1" smtClean="0"/>
              <a:t>http://www.bbc.co.uk/history/ancient/romans/images/gal_daily_isis.jpg</a:t>
            </a:r>
            <a:r>
              <a:rPr lang="en-US" sz="1200" dirty="0" smtClean="0"/>
              <a:t>)</a:t>
            </a:r>
            <a:endParaRPr lang="en-US" sz="1200"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Perseus</a:t>
            </a:r>
            <a:r>
              <a:rPr lang="en-US" dirty="0" smtClean="0"/>
              <a:t> and Andromeda, what are you doing here?</a:t>
            </a:r>
            <a:endParaRPr lang="en-US" dirty="0"/>
          </a:p>
        </p:txBody>
      </p:sp>
      <p:sp>
        <p:nvSpPr>
          <p:cNvPr id="3" name="Content Placeholder 2"/>
          <p:cNvSpPr>
            <a:spLocks noGrp="1"/>
          </p:cNvSpPr>
          <p:nvPr>
            <p:ph idx="1"/>
          </p:nvPr>
        </p:nvSpPr>
        <p:spPr/>
        <p:txBody>
          <a:bodyPr/>
          <a:lstStyle/>
          <a:p>
            <a:r>
              <a:rPr lang="en-US" dirty="0" smtClean="0"/>
              <a:t>Mixing Roman and Egyptian themes?</a:t>
            </a:r>
          </a:p>
          <a:p>
            <a:pPr lvl="1"/>
            <a:r>
              <a:rPr lang="en-US" dirty="0" err="1" smtClean="0"/>
              <a:t>Perseus</a:t>
            </a:r>
            <a:r>
              <a:rPr lang="en-US" dirty="0" smtClean="0"/>
              <a:t> overcomes a wild sea – good for </a:t>
            </a:r>
            <a:r>
              <a:rPr lang="en-US" dirty="0" err="1" smtClean="0"/>
              <a:t>Pompeiians</a:t>
            </a:r>
            <a:r>
              <a:rPr lang="en-US" dirty="0" smtClean="0"/>
              <a:t>!</a:t>
            </a:r>
            <a:endParaRPr lang="en-US" dirty="0"/>
          </a:p>
        </p:txBody>
      </p:sp>
      <p:pic>
        <p:nvPicPr>
          <p:cNvPr id="6" name="Picture 5" descr="Temple of Isis images - 2.jpeg"/>
          <p:cNvPicPr>
            <a:picLocks noChangeAspect="1"/>
          </p:cNvPicPr>
          <p:nvPr/>
        </p:nvPicPr>
        <p:blipFill>
          <a:blip r:embed="rId2"/>
          <a:srcRect l="19168" r="15806" b="74623"/>
          <a:stretch>
            <a:fillRect/>
          </a:stretch>
        </p:blipFill>
        <p:spPr>
          <a:xfrm rot="10800000">
            <a:off x="46610" y="2699069"/>
            <a:ext cx="5009852" cy="3134085"/>
          </a:xfrm>
          <a:prstGeom prst="rect">
            <a:avLst/>
          </a:prstGeom>
        </p:spPr>
      </p:pic>
      <p:sp>
        <p:nvSpPr>
          <p:cNvPr id="7" name="Rectangle 6"/>
          <p:cNvSpPr/>
          <p:nvPr/>
        </p:nvSpPr>
        <p:spPr>
          <a:xfrm>
            <a:off x="1284112" y="5934670"/>
            <a:ext cx="2512228" cy="276999"/>
          </a:xfrm>
          <a:prstGeom prst="rect">
            <a:avLst/>
          </a:prstGeom>
        </p:spPr>
        <p:txBody>
          <a:bodyPr wrap="square">
            <a:spAutoFit/>
          </a:bodyPr>
          <a:lstStyle/>
          <a:p>
            <a:pPr algn="ctr"/>
            <a:r>
              <a:rPr lang="en-US" sz="1200" dirty="0" smtClean="0"/>
              <a:t>(Wild 1981, Plate VI.2)</a:t>
            </a:r>
          </a:p>
        </p:txBody>
      </p:sp>
      <p:pic>
        <p:nvPicPr>
          <p:cNvPr id="4" name="Picture 3" descr="ASITESPHOTOIG_103134146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463" y="2699068"/>
            <a:ext cx="4087538" cy="2726357"/>
          </a:xfrm>
          <a:prstGeom prst="rect">
            <a:avLst/>
          </a:prstGeom>
        </p:spPr>
      </p:pic>
      <p:sp>
        <p:nvSpPr>
          <p:cNvPr id="8" name="TextBox 7"/>
          <p:cNvSpPr txBox="1"/>
          <p:nvPr/>
        </p:nvSpPr>
        <p:spPr>
          <a:xfrm>
            <a:off x="6202267" y="5854093"/>
            <a:ext cx="1970215" cy="553998"/>
          </a:xfrm>
          <a:prstGeom prst="rect">
            <a:avLst/>
          </a:prstGeom>
          <a:noFill/>
        </p:spPr>
        <p:txBody>
          <a:bodyPr wrap="square" rtlCol="0">
            <a:spAutoFit/>
          </a:bodyPr>
          <a:lstStyle/>
          <a:p>
            <a:r>
              <a:rPr lang="en-US" sz="1200" dirty="0" smtClean="0"/>
              <a:t>(</a:t>
            </a:r>
            <a:r>
              <a:rPr lang="en-US" sz="1200" i="1" dirty="0" err="1"/>
              <a:t>ARTstor</a:t>
            </a:r>
            <a:r>
              <a:rPr lang="en-US" sz="1200" i="1" dirty="0"/>
              <a:t>, </a:t>
            </a:r>
            <a:r>
              <a:rPr lang="en-US" sz="1200" dirty="0" smtClean="0"/>
              <a:t>R40171749</a:t>
            </a:r>
            <a:r>
              <a:rPr lang="en-US" sz="1200" dirty="0"/>
              <a:t>)</a:t>
            </a:r>
          </a:p>
          <a:p>
            <a:endParaRPr lang="en-US"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1"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grpId="1" nodeType="withEffect">
                                  <p:stCondLst>
                                    <p:cond delay="0"/>
                                  </p:stCondLst>
                                  <p:iterate type="lt">
                                    <p:tmPct val="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righ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Portico and </a:t>
            </a:r>
            <a:r>
              <a:rPr lang="en-US" dirty="0" err="1" smtClean="0"/>
              <a:t>Ekklesiasterion</a:t>
            </a:r>
            <a:endParaRPr lang="en-US" dirty="0"/>
          </a:p>
        </p:txBody>
      </p:sp>
      <p:sp>
        <p:nvSpPr>
          <p:cNvPr id="3" name="Content Placeholder 2"/>
          <p:cNvSpPr>
            <a:spLocks noGrp="1"/>
          </p:cNvSpPr>
          <p:nvPr>
            <p:ph idx="1"/>
          </p:nvPr>
        </p:nvSpPr>
        <p:spPr/>
        <p:txBody>
          <a:bodyPr>
            <a:normAutofit/>
          </a:bodyPr>
          <a:lstStyle/>
          <a:p>
            <a:r>
              <a:rPr lang="en-US" dirty="0" smtClean="0"/>
              <a:t>Portico: Lots of ships!</a:t>
            </a:r>
          </a:p>
          <a:p>
            <a:pPr lvl="1"/>
            <a:r>
              <a:rPr lang="en-US" dirty="0" smtClean="0"/>
              <a:t>Isis = patroness of sailors</a:t>
            </a:r>
          </a:p>
          <a:p>
            <a:pPr lvl="1"/>
            <a:r>
              <a:rPr lang="en-US" dirty="0" smtClean="0"/>
              <a:t>Also images of priests and cult members</a:t>
            </a:r>
          </a:p>
          <a:p>
            <a:r>
              <a:rPr lang="en-US" dirty="0" err="1" smtClean="0"/>
              <a:t>Ekklesiasterion</a:t>
            </a:r>
            <a:r>
              <a:rPr lang="en-US" dirty="0" smtClean="0"/>
              <a:t>: Images of Isis and Osiris myth, Jupiter and Io</a:t>
            </a:r>
          </a:p>
          <a:p>
            <a:pPr lvl="1"/>
            <a:r>
              <a:rPr lang="en-US" dirty="0" smtClean="0"/>
              <a:t>Rented out to city for events</a:t>
            </a:r>
          </a:p>
          <a:p>
            <a:pPr lvl="1"/>
            <a:r>
              <a:rPr lang="en-US" dirty="0" smtClean="0"/>
              <a:t>Juxtaposition of Egyptian</a:t>
            </a:r>
            <a:br>
              <a:rPr lang="en-US" dirty="0" smtClean="0"/>
            </a:br>
            <a:r>
              <a:rPr lang="en-US" dirty="0" smtClean="0"/>
              <a:t>and Roman religious myths</a:t>
            </a:r>
          </a:p>
        </p:txBody>
      </p:sp>
      <p:pic>
        <p:nvPicPr>
          <p:cNvPr id="4" name="Picture 3" descr="LESSING_ART_103114409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280" y="3495464"/>
            <a:ext cx="3093271" cy="3362536"/>
          </a:xfrm>
          <a:prstGeom prst="rect">
            <a:avLst/>
          </a:prstGeom>
        </p:spPr>
      </p:pic>
      <p:sp>
        <p:nvSpPr>
          <p:cNvPr id="5" name="TextBox 4"/>
          <p:cNvSpPr txBox="1"/>
          <p:nvPr/>
        </p:nvSpPr>
        <p:spPr>
          <a:xfrm>
            <a:off x="2636730" y="5943601"/>
            <a:ext cx="2747170" cy="738664"/>
          </a:xfrm>
          <a:prstGeom prst="rect">
            <a:avLst/>
          </a:prstGeom>
          <a:noFill/>
        </p:spPr>
        <p:txBody>
          <a:bodyPr wrap="square" rtlCol="0">
            <a:spAutoFit/>
          </a:bodyPr>
          <a:lstStyle/>
          <a:p>
            <a:r>
              <a:rPr lang="en-US" sz="1200" dirty="0"/>
              <a:t>(</a:t>
            </a:r>
            <a:r>
              <a:rPr lang="en-US" sz="1200" i="1" dirty="0" err="1"/>
              <a:t>ARTstor</a:t>
            </a:r>
            <a:r>
              <a:rPr lang="en-US" sz="1200" i="1" dirty="0"/>
              <a:t>, </a:t>
            </a:r>
            <a:r>
              <a:rPr lang="en-US" sz="1200" i="1" dirty="0" smtClean="0"/>
              <a:t>“</a:t>
            </a:r>
            <a:r>
              <a:rPr lang="en-US" sz="1200" dirty="0" smtClean="0"/>
              <a:t>Temple </a:t>
            </a:r>
            <a:r>
              <a:rPr lang="en-US" sz="1200" dirty="0"/>
              <a:t>of Isis; Isis receives Io in </a:t>
            </a:r>
            <a:r>
              <a:rPr lang="en-US" sz="1200" dirty="0" smtClean="0"/>
              <a:t>Egypt”,</a:t>
            </a:r>
            <a:r>
              <a:rPr lang="en-US" sz="1200" dirty="0"/>
              <a:t> </a:t>
            </a:r>
            <a:r>
              <a:rPr lang="en-US" sz="1200" dirty="0" smtClean="0"/>
              <a:t>10</a:t>
            </a:r>
            <a:r>
              <a:rPr lang="en-US" sz="1200" dirty="0"/>
              <a:t>-04-03/</a:t>
            </a:r>
            <a:r>
              <a:rPr lang="en-US" sz="1200" dirty="0" smtClean="0"/>
              <a:t>56)</a:t>
            </a:r>
            <a:endParaRPr lang="en-US" sz="1200" dirty="0"/>
          </a:p>
          <a:p>
            <a:endParaRPr lang="en-US" dirty="0"/>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emple of Isis images - 3.jpeg"/>
          <p:cNvPicPr>
            <a:picLocks noGrp="1" noChangeAspect="1"/>
          </p:cNvPicPr>
          <p:nvPr>
            <p:ph idx="1"/>
          </p:nvPr>
        </p:nvPicPr>
        <p:blipFill>
          <a:blip r:embed="rId3"/>
          <a:srcRect l="-1949" r="229"/>
          <a:stretch>
            <a:fillRect/>
          </a:stretch>
        </p:blipFill>
        <p:spPr>
          <a:xfrm>
            <a:off x="0" y="717372"/>
            <a:ext cx="4259385" cy="5896103"/>
          </a:xfrm>
        </p:spPr>
      </p:pic>
      <p:pic>
        <p:nvPicPr>
          <p:cNvPr id="5" name="Picture 4" descr="Temple of Isis.jpg"/>
          <p:cNvPicPr>
            <a:picLocks noChangeAspect="1"/>
          </p:cNvPicPr>
          <p:nvPr/>
        </p:nvPicPr>
        <p:blipFill>
          <a:blip r:embed="rId4"/>
          <a:stretch>
            <a:fillRect/>
          </a:stretch>
        </p:blipFill>
        <p:spPr>
          <a:xfrm>
            <a:off x="3856627" y="1642887"/>
            <a:ext cx="5287373" cy="3526751"/>
          </a:xfrm>
          <a:prstGeom prst="rect">
            <a:avLst/>
          </a:prstGeom>
        </p:spPr>
      </p:pic>
      <p:sp>
        <p:nvSpPr>
          <p:cNvPr id="6" name="TextBox 5"/>
          <p:cNvSpPr txBox="1"/>
          <p:nvPr/>
        </p:nvSpPr>
        <p:spPr>
          <a:xfrm>
            <a:off x="4259385" y="5509846"/>
            <a:ext cx="4332166" cy="461665"/>
          </a:xfrm>
          <a:prstGeom prst="rect">
            <a:avLst/>
          </a:prstGeom>
          <a:noFill/>
        </p:spPr>
        <p:txBody>
          <a:bodyPr wrap="square" rtlCol="0">
            <a:spAutoFit/>
          </a:bodyPr>
          <a:lstStyle/>
          <a:p>
            <a:r>
              <a:rPr lang="en-US" sz="1200" dirty="0" smtClean="0"/>
              <a:t>Left: (Wild 1981, 45)</a:t>
            </a:r>
            <a:endParaRPr lang="en-US" sz="1200" dirty="0"/>
          </a:p>
          <a:p>
            <a:r>
              <a:rPr lang="en-US" sz="1200" dirty="0" smtClean="0"/>
              <a:t>Above: (</a:t>
            </a:r>
            <a:r>
              <a:rPr lang="en-US" sz="1200" i="1" dirty="0" err="1" smtClean="0"/>
              <a:t>ARTstor</a:t>
            </a:r>
            <a:r>
              <a:rPr lang="en-US" sz="1200" i="1" dirty="0" smtClean="0"/>
              <a:t>, </a:t>
            </a:r>
            <a:r>
              <a:rPr lang="en-US" sz="1200" dirty="0" smtClean="0"/>
              <a:t>R40171745)</a:t>
            </a:r>
            <a:endParaRPr lang="en-US" sz="1200" dirty="0"/>
          </a:p>
        </p:txBody>
      </p:sp>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Isis was associated with water, especially the gentle and life-giving waters of the Nile. She promised seafaring navigability (along with many other benefits) in exchange for personal devotion.</a:t>
            </a:r>
          </a:p>
          <a:p>
            <a:r>
              <a:rPr lang="en-US" dirty="0" smtClean="0"/>
              <a:t>Neptune was the unpredictable god of the sea.</a:t>
            </a:r>
          </a:p>
          <a:p>
            <a:r>
              <a:rPr lang="en-US" dirty="0" err="1" smtClean="0"/>
              <a:t>Pompeiians</a:t>
            </a:r>
            <a:r>
              <a:rPr lang="en-US" dirty="0" smtClean="0"/>
              <a:t> needed the sea to be navigable. They were aware of Isis’s power through the </a:t>
            </a:r>
            <a:r>
              <a:rPr lang="en-US" i="1" dirty="0" err="1" smtClean="0"/>
              <a:t>Navigium</a:t>
            </a:r>
            <a:r>
              <a:rPr lang="en-US" i="1" dirty="0" smtClean="0"/>
              <a:t> </a:t>
            </a:r>
            <a:r>
              <a:rPr lang="en-US" i="1" dirty="0" err="1" smtClean="0"/>
              <a:t>Isidis</a:t>
            </a:r>
            <a:r>
              <a:rPr lang="en-US" dirty="0" smtClean="0"/>
              <a:t> and the decoration of her temple.</a:t>
            </a:r>
          </a:p>
          <a:p>
            <a:r>
              <a:rPr lang="en-US" dirty="0" smtClean="0"/>
              <a:t>Therefore, the </a:t>
            </a:r>
            <a:r>
              <a:rPr lang="en-US" dirty="0" err="1" smtClean="0"/>
              <a:t>Pompeiians</a:t>
            </a:r>
            <a:r>
              <a:rPr lang="en-US" dirty="0" smtClean="0"/>
              <a:t> supported the rebuilding of the Temple and the popularity of the cult in order to ensure the safety and prosperity of their sea trade.</a:t>
            </a: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7200" dirty="0"/>
          </a:p>
        </p:txBody>
      </p:sp>
      <p:pic>
        <p:nvPicPr>
          <p:cNvPr id="3" name="Picture 2" descr="LESSING_ART_103114412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1" y="-1"/>
            <a:ext cx="3200400" cy="4323495"/>
          </a:xfrm>
          <a:prstGeom prst="rect">
            <a:avLst/>
          </a:prstGeom>
        </p:spPr>
      </p:pic>
      <p:pic>
        <p:nvPicPr>
          <p:cNvPr id="5" name="Picture 4" descr="Neptune Statuet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429000" cy="4706848"/>
          </a:xfrm>
          <a:prstGeom prst="rect">
            <a:avLst/>
          </a:prstGeom>
        </p:spPr>
      </p:pic>
      <p:pic>
        <p:nvPicPr>
          <p:cNvPr id="2" name="Picture 1" descr="phot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090534" y="2146300"/>
            <a:ext cx="5384800" cy="4038600"/>
          </a:xfrm>
          <a:prstGeom prst="rect">
            <a:avLst/>
          </a:prstGeom>
        </p:spPr>
      </p:pic>
      <p:sp>
        <p:nvSpPr>
          <p:cNvPr id="8" name="TextBox 7"/>
          <p:cNvSpPr txBox="1"/>
          <p:nvPr/>
        </p:nvSpPr>
        <p:spPr>
          <a:xfrm>
            <a:off x="6912412" y="4596942"/>
            <a:ext cx="2033143" cy="1938992"/>
          </a:xfrm>
          <a:prstGeom prst="rect">
            <a:avLst/>
          </a:prstGeom>
          <a:noFill/>
        </p:spPr>
        <p:txBody>
          <a:bodyPr wrap="square" rtlCol="0">
            <a:spAutoFit/>
          </a:bodyPr>
          <a:lstStyle/>
          <a:p>
            <a:r>
              <a:rPr lang="en-US" sz="1200" dirty="0" smtClean="0"/>
              <a:t>Top left: (Metropolitan Museum, “Bronze Statuette of Neptune”, 07.286.93) </a:t>
            </a:r>
          </a:p>
          <a:p>
            <a:r>
              <a:rPr lang="en-US" sz="1200" dirty="0" smtClean="0"/>
              <a:t>Top right: </a:t>
            </a:r>
            <a:r>
              <a:rPr lang="en-US" sz="1200" dirty="0"/>
              <a:t>(</a:t>
            </a:r>
            <a:r>
              <a:rPr lang="en-US" sz="1200" i="1" dirty="0" err="1"/>
              <a:t>ARTstor</a:t>
            </a:r>
            <a:r>
              <a:rPr lang="en-US" sz="1200" i="1" dirty="0" smtClean="0"/>
              <a:t>,</a:t>
            </a:r>
            <a:r>
              <a:rPr lang="en-US" sz="1200" dirty="0" smtClean="0"/>
              <a:t> “Isis”,</a:t>
            </a:r>
            <a:r>
              <a:rPr lang="en-US" sz="1200" i="1" dirty="0" smtClean="0"/>
              <a:t> </a:t>
            </a:r>
            <a:r>
              <a:rPr lang="en-US" sz="1200" dirty="0"/>
              <a:t>10-02-02/28</a:t>
            </a:r>
            <a:r>
              <a:rPr lang="en-US" sz="1200" dirty="0" smtClean="0"/>
              <a:t>)</a:t>
            </a:r>
          </a:p>
          <a:p>
            <a:r>
              <a:rPr lang="en-US" sz="1200" dirty="0" smtClean="0"/>
              <a:t>Center: (Photograph taken by Laurie </a:t>
            </a:r>
            <a:r>
              <a:rPr lang="en-US" sz="1200" dirty="0" err="1" smtClean="0"/>
              <a:t>Tiberi</a:t>
            </a:r>
            <a:r>
              <a:rPr lang="en-US" sz="1200" dirty="0" smtClean="0"/>
              <a:t>, 2013. Used with permission.)</a:t>
            </a:r>
            <a:endParaRPr lang="en-US" sz="1200" dirty="0"/>
          </a:p>
        </p:txBody>
      </p:sp>
    </p:spTree>
  </p:cSld>
  <p:clrMapOvr>
    <a:masterClrMapping/>
  </p:clrMapOvr>
  <mc:AlternateContent xmlns:mc="http://schemas.openxmlformats.org/markup-compatibility/2006">
    <mc:Choice xmlns:mp="http://schemas.microsoft.com/office/mac/powerpoint/2008/main" xmlns="" Requires="mp">
      <p:transition xmlns:p14="http://schemas.microsoft.com/office/powerpoint/2010/main" spd="med">
        <p14:prism/>
      </p:transition>
    </mc:Choice>
    <mc:Fallback>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nodePh="1">
                                  <p:stCondLst>
                                    <p:cond delay="0"/>
                                  </p:stCondLst>
                                  <p:endCondLst>
                                    <p:cond evt="begin" delay="0">
                                      <p:tn val="5"/>
                                    </p:cond>
                                  </p:end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so special about this temple?</a:t>
            </a:r>
            <a:endParaRPr lang="en-US" dirty="0"/>
          </a:p>
        </p:txBody>
      </p:sp>
      <p:sp>
        <p:nvSpPr>
          <p:cNvPr id="3" name="Content Placeholder 2"/>
          <p:cNvSpPr>
            <a:spLocks noGrp="1"/>
          </p:cNvSpPr>
          <p:nvPr>
            <p:ph idx="1"/>
          </p:nvPr>
        </p:nvSpPr>
        <p:spPr/>
        <p:txBody>
          <a:bodyPr/>
          <a:lstStyle/>
          <a:p>
            <a:r>
              <a:rPr lang="en-US" dirty="0" smtClean="0"/>
              <a:t>“</a:t>
            </a:r>
            <a:r>
              <a:rPr lang="en-US" dirty="0" err="1" smtClean="0"/>
              <a:t>Numerius</a:t>
            </a:r>
            <a:r>
              <a:rPr lang="en-US" dirty="0" smtClean="0"/>
              <a:t> </a:t>
            </a:r>
            <a:r>
              <a:rPr lang="en-US" dirty="0" err="1" smtClean="0"/>
              <a:t>Popidius</a:t>
            </a:r>
            <a:r>
              <a:rPr lang="en-US" dirty="0" smtClean="0"/>
              <a:t> </a:t>
            </a:r>
            <a:r>
              <a:rPr lang="en-US" dirty="0" err="1" smtClean="0"/>
              <a:t>Celsinus</a:t>
            </a:r>
            <a:r>
              <a:rPr lang="en-US" dirty="0" smtClean="0"/>
              <a:t>, son of </a:t>
            </a:r>
            <a:r>
              <a:rPr lang="en-US" dirty="0" err="1" smtClean="0"/>
              <a:t>Numerius</a:t>
            </a:r>
            <a:r>
              <a:rPr lang="en-US" dirty="0" smtClean="0"/>
              <a:t>, rebuilt at his own expense from its foundations the Temple of Isis, which had collapsed in an earthquake; because of his generosity, although he was only six years old, the town councilors nominated him into their number free of charge” (ILS 6367)</a:t>
            </a:r>
          </a:p>
          <a:p>
            <a:r>
              <a:rPr lang="en-US" dirty="0" smtClean="0"/>
              <a:t>Mystery cults vs. state religion</a:t>
            </a:r>
          </a:p>
          <a:p>
            <a:pPr lvl="1"/>
            <a:r>
              <a:rPr lang="en-US" dirty="0" smtClean="0"/>
              <a:t>Isis versus Neptune</a:t>
            </a:r>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care?</a:t>
            </a:r>
            <a:endParaRPr lang="en-US" dirty="0"/>
          </a:p>
        </p:txBody>
      </p:sp>
      <p:sp>
        <p:nvSpPr>
          <p:cNvPr id="3" name="Content Placeholder 2"/>
          <p:cNvSpPr>
            <a:spLocks noGrp="1"/>
          </p:cNvSpPr>
          <p:nvPr>
            <p:ph idx="1"/>
          </p:nvPr>
        </p:nvSpPr>
        <p:spPr/>
        <p:txBody>
          <a:bodyPr>
            <a:normAutofit/>
          </a:bodyPr>
          <a:lstStyle/>
          <a:p>
            <a:r>
              <a:rPr lang="en-US" dirty="0" smtClean="0"/>
              <a:t>Pompeii’s economy: commercial seafaring</a:t>
            </a:r>
          </a:p>
          <a:p>
            <a:r>
              <a:rPr lang="en-US" dirty="0" smtClean="0"/>
              <a:t>Isis = stable, life-giving water</a:t>
            </a:r>
          </a:p>
          <a:p>
            <a:pPr lvl="1"/>
            <a:r>
              <a:rPr lang="en-US" dirty="0"/>
              <a:t>D</a:t>
            </a:r>
            <a:r>
              <a:rPr lang="en-US" dirty="0" smtClean="0"/>
              <a:t>efeat of the treacherous, unpredictable, and sometimes deadly sea (Neptune)</a:t>
            </a:r>
          </a:p>
          <a:p>
            <a:r>
              <a:rPr lang="en-US" dirty="0" smtClean="0"/>
              <a:t>Architecture, art, and evidence of the secret rituals reveal importance of cult of Isis in Pompeii</a:t>
            </a:r>
          </a:p>
          <a:p>
            <a:r>
              <a:rPr lang="en-US" dirty="0"/>
              <a:t>T</a:t>
            </a:r>
            <a:r>
              <a:rPr lang="en-US" dirty="0" smtClean="0"/>
              <a:t>he relatively gentle Isis, offering resurrection and regulated water, must have seemed a comforting counterbalance to the unpredictable Neptune. </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Game Plan</a:t>
            </a:r>
            <a:endParaRPr lang="en-US" dirty="0"/>
          </a:p>
        </p:txBody>
      </p:sp>
      <p:sp>
        <p:nvSpPr>
          <p:cNvPr id="3" name="Content Placeholder 2"/>
          <p:cNvSpPr>
            <a:spLocks noGrp="1"/>
          </p:cNvSpPr>
          <p:nvPr>
            <p:ph idx="1"/>
          </p:nvPr>
        </p:nvSpPr>
        <p:spPr/>
        <p:txBody>
          <a:bodyPr/>
          <a:lstStyle/>
          <a:p>
            <a:r>
              <a:rPr lang="en-US" dirty="0" smtClean="0"/>
              <a:t>Pompeii and the Sea</a:t>
            </a:r>
          </a:p>
          <a:p>
            <a:r>
              <a:rPr lang="en-US" i="1" dirty="0" err="1" smtClean="0"/>
              <a:t>Navigium</a:t>
            </a:r>
            <a:r>
              <a:rPr lang="en-US" i="1" dirty="0" smtClean="0"/>
              <a:t> </a:t>
            </a:r>
            <a:r>
              <a:rPr lang="en-US" i="1" dirty="0" err="1" smtClean="0"/>
              <a:t>Isidis</a:t>
            </a:r>
            <a:endParaRPr lang="en-US" dirty="0" smtClean="0"/>
          </a:p>
          <a:p>
            <a:r>
              <a:rPr lang="en-US" dirty="0" smtClean="0"/>
              <a:t>The </a:t>
            </a:r>
            <a:r>
              <a:rPr lang="en-US" dirty="0" err="1" smtClean="0"/>
              <a:t>Nilometer</a:t>
            </a:r>
            <a:r>
              <a:rPr lang="en-US" dirty="0" smtClean="0"/>
              <a:t> – Structure, Function, and Symbolism</a:t>
            </a:r>
          </a:p>
          <a:p>
            <a:r>
              <a:rPr lang="en-US" dirty="0" smtClean="0"/>
              <a:t>Artwork – </a:t>
            </a:r>
            <a:r>
              <a:rPr lang="en-US" dirty="0" err="1" smtClean="0"/>
              <a:t>Nilometer</a:t>
            </a:r>
            <a:r>
              <a:rPr lang="en-US" dirty="0" smtClean="0"/>
              <a:t>, Portico, </a:t>
            </a:r>
            <a:r>
              <a:rPr lang="en-US" dirty="0" err="1" smtClean="0"/>
              <a:t>Ekklesiasterion</a:t>
            </a:r>
            <a:endParaRPr lang="en-US"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Pompeii and the Sea</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“Given its position on the </a:t>
            </a:r>
            <a:r>
              <a:rPr lang="en-US" sz="2000" dirty="0" err="1" smtClean="0"/>
              <a:t>Sarno</a:t>
            </a:r>
            <a:r>
              <a:rPr lang="en-US" sz="2000" dirty="0" smtClean="0"/>
              <a:t>, on which merchandise travels in both directions, Pompeii serves as the port for Nola, </a:t>
            </a:r>
            <a:r>
              <a:rPr lang="en-US" sz="2000" dirty="0" err="1" smtClean="0"/>
              <a:t>Nuceria</a:t>
            </a:r>
            <a:r>
              <a:rPr lang="en-US" sz="2000" dirty="0" smtClean="0"/>
              <a:t>, and </a:t>
            </a:r>
            <a:r>
              <a:rPr lang="en-US" sz="2000" dirty="0" err="1" smtClean="0"/>
              <a:t>Acherrae</a:t>
            </a:r>
            <a:r>
              <a:rPr lang="en-US" sz="2000" dirty="0" smtClean="0"/>
              <a:t>” (Strabo, </a:t>
            </a:r>
            <a:r>
              <a:rPr lang="en-US" sz="2000" i="1" dirty="0" smtClean="0"/>
              <a:t>Geography</a:t>
            </a:r>
            <a:r>
              <a:rPr lang="en-US" sz="2000" dirty="0" smtClean="0"/>
              <a:t> 5.4.8.)</a:t>
            </a:r>
            <a:endParaRPr lang="en-US" sz="2000" dirty="0"/>
          </a:p>
        </p:txBody>
      </p:sp>
      <p:pic>
        <p:nvPicPr>
          <p:cNvPr id="4" name="Picture 3"/>
          <p:cNvPicPr>
            <a:picLocks noChangeAspect="1"/>
          </p:cNvPicPr>
          <p:nvPr/>
        </p:nvPicPr>
        <p:blipFill>
          <a:blip r:embed="rId2"/>
          <a:srcRect t="30671"/>
          <a:stretch>
            <a:fillRect/>
          </a:stretch>
        </p:blipFill>
        <p:spPr>
          <a:xfrm>
            <a:off x="1422399" y="2732067"/>
            <a:ext cx="6117475" cy="3211534"/>
          </a:xfrm>
          <a:prstGeom prst="rect">
            <a:avLst/>
          </a:prstGeom>
        </p:spPr>
      </p:pic>
      <p:sp>
        <p:nvSpPr>
          <p:cNvPr id="7" name="5-Point Star 6"/>
          <p:cNvSpPr/>
          <p:nvPr/>
        </p:nvSpPr>
        <p:spPr>
          <a:xfrm>
            <a:off x="5808173" y="4422277"/>
            <a:ext cx="294281" cy="29428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6691015" y="4716558"/>
            <a:ext cx="294281" cy="294281"/>
          </a:xfrm>
          <a:prstGeom prst="star5">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5808173" y="3420716"/>
            <a:ext cx="294281" cy="294281"/>
          </a:xfrm>
          <a:prstGeom prst="star5">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220681" y="5943601"/>
            <a:ext cx="6319193" cy="276999"/>
          </a:xfrm>
          <a:prstGeom prst="rect">
            <a:avLst/>
          </a:prstGeom>
          <a:noFill/>
        </p:spPr>
        <p:txBody>
          <a:bodyPr wrap="square" rtlCol="0">
            <a:spAutoFit/>
          </a:bodyPr>
          <a:lstStyle/>
          <a:p>
            <a:pPr algn="ctr"/>
            <a:r>
              <a:rPr lang="en-US" sz="1200" dirty="0" smtClean="0"/>
              <a:t>(http://</a:t>
            </a:r>
            <a:r>
              <a:rPr lang="en-US" sz="1200" dirty="0" err="1" smtClean="0"/>
              <a:t>www.mariamilani.com/rome_maps/pompeii_vesuvius_map.jpg</a:t>
            </a:r>
            <a:r>
              <a:rPr lang="en-US" sz="1200" dirty="0" smtClean="0"/>
              <a:t>)</a:t>
            </a:r>
            <a:endParaRPr lang="en-US" sz="1200" dirty="0"/>
          </a:p>
        </p:txBody>
      </p:sp>
    </p:spTree>
  </p:cSld>
  <p:clrMapOvr>
    <a:masterClrMapping/>
  </p:clrMapOvr>
  <mc:AlternateContent xmlns:mc="http://schemas.openxmlformats.org/markup-compatibility/2006">
    <mc:Choice xmlns:mp="http://schemas.microsoft.com/office/mac/powerpoint/2008/main" xmlns="" Requires="mp">
      <p:transition xmlns:p14="http://schemas.microsoft.com/office/powerpoint/2010/main" spd="med">
        <p14:prism dir="u"/>
      </p:transition>
    </mc:Choice>
    <mc:Fallback>
      <p:transition spd="med">
        <p:cover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Observer’s–Eye View of the </a:t>
            </a:r>
            <a:r>
              <a:rPr lang="en-US" i="1" dirty="0" err="1" smtClean="0"/>
              <a:t>Navigium</a:t>
            </a:r>
            <a:r>
              <a:rPr lang="en-US" i="1" dirty="0" smtClean="0"/>
              <a:t> </a:t>
            </a:r>
            <a:r>
              <a:rPr lang="en-US" i="1" dirty="0" err="1" smtClean="0"/>
              <a:t>Isidis</a:t>
            </a:r>
            <a:endParaRPr lang="en-US" dirty="0"/>
          </a:p>
        </p:txBody>
      </p:sp>
      <p:pic>
        <p:nvPicPr>
          <p:cNvPr id="4" name="Content Placeholder 3"/>
          <p:cNvPicPr>
            <a:picLocks noGrp="1"/>
          </p:cNvPicPr>
          <p:nvPr>
            <p:ph idx="1"/>
          </p:nvPr>
        </p:nvPicPr>
        <p:blipFill>
          <a:blip r:embed="rId2"/>
          <a:srcRect t="-239" b="-239"/>
          <a:stretch>
            <a:fillRect/>
          </a:stretch>
        </p:blipFill>
        <p:spPr bwMode="auto">
          <a:prstGeom prst="rect">
            <a:avLst/>
          </a:prstGeom>
          <a:noFill/>
          <a:ln w="9525">
            <a:noFill/>
            <a:miter lim="800000"/>
            <a:headEnd/>
            <a:tailEnd/>
          </a:ln>
        </p:spPr>
      </p:pic>
      <p:sp>
        <p:nvSpPr>
          <p:cNvPr id="5" name="TextBox 4"/>
          <p:cNvSpPr txBox="1"/>
          <p:nvPr/>
        </p:nvSpPr>
        <p:spPr>
          <a:xfrm>
            <a:off x="1209624" y="6183350"/>
            <a:ext cx="6622690" cy="553998"/>
          </a:xfrm>
          <a:prstGeom prst="rect">
            <a:avLst/>
          </a:prstGeom>
          <a:noFill/>
        </p:spPr>
        <p:txBody>
          <a:bodyPr wrap="square" rtlCol="0">
            <a:spAutoFit/>
          </a:bodyPr>
          <a:lstStyle/>
          <a:p>
            <a:pPr algn="ctr"/>
            <a:r>
              <a:rPr lang="en-US" sz="1200" dirty="0" smtClean="0"/>
              <a:t>(http://eusebeis.files.wordpress.com/2012/09/navigiumisidis.jpeg?w=800)</a:t>
            </a:r>
          </a:p>
          <a:p>
            <a:endParaRPr lang="en-US" dirty="0"/>
          </a:p>
        </p:txBody>
      </p:sp>
    </p:spTree>
  </p:cSld>
  <p:clrMapOvr>
    <a:masterClrMapping/>
  </p:clrMapOvr>
  <p:transition spd="med">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Navigium</a:t>
            </a:r>
            <a:r>
              <a:rPr lang="en-US" i="1" dirty="0" smtClean="0"/>
              <a:t> </a:t>
            </a:r>
            <a:r>
              <a:rPr lang="en-US" i="1" dirty="0" err="1" smtClean="0"/>
              <a:t>Isidis</a:t>
            </a:r>
            <a:endParaRPr lang="en-US" i="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“Another bore in his happy bosom the revered image of the highest deity, in a likeness not of an ox or bird or wild animal, nor even of a man, but inspiring reverence both through its skilled workmanship and by its very strangeness, it was an unutterable witness to a faith ever lofty which claimed to be hidden in a vast silence. It was fashioned of gleaming gold in the following form: a small vase it was, most cunningly hollowed out, with a base finely rounded, while outside it was adorned with wondrous Egyptian figures. Its mouth was not so high and stretched to a channel, standing out in a long spout; on its other side was a handle turning well away and joined in a sweeping curve. On top of the handle was set an asp in a coiled knot, its scaly neck rearing itself with a streaked swelling.”</a:t>
            </a:r>
          </a:p>
        </p:txBody>
      </p:sp>
      <p:sp>
        <p:nvSpPr>
          <p:cNvPr id="4" name="TextBox 3"/>
          <p:cNvSpPr txBox="1"/>
          <p:nvPr/>
        </p:nvSpPr>
        <p:spPr>
          <a:xfrm>
            <a:off x="3050876" y="5880361"/>
            <a:ext cx="3147510" cy="276999"/>
          </a:xfrm>
          <a:prstGeom prst="rect">
            <a:avLst/>
          </a:prstGeom>
          <a:noFill/>
        </p:spPr>
        <p:txBody>
          <a:bodyPr wrap="square" rtlCol="0">
            <a:spAutoFit/>
          </a:bodyPr>
          <a:lstStyle/>
          <a:p>
            <a:r>
              <a:rPr lang="en-US" sz="1200" dirty="0"/>
              <a:t>(Apuleius of </a:t>
            </a:r>
            <a:r>
              <a:rPr lang="en-US" sz="1200" dirty="0" err="1"/>
              <a:t>Madauros</a:t>
            </a:r>
            <a:r>
              <a:rPr lang="en-US" sz="1200" dirty="0"/>
              <a:t> 1975, 83, 85.)</a:t>
            </a:r>
          </a:p>
        </p:txBody>
      </p:sp>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Observer’s–Eye View of the </a:t>
            </a:r>
            <a:r>
              <a:rPr lang="en-US" i="1" dirty="0" err="1" smtClean="0"/>
              <a:t>Navigium</a:t>
            </a:r>
            <a:r>
              <a:rPr lang="en-US" i="1" dirty="0" smtClean="0"/>
              <a:t> </a:t>
            </a:r>
            <a:r>
              <a:rPr lang="en-US" i="1" dirty="0" err="1" smtClean="0"/>
              <a:t>Isidis</a:t>
            </a:r>
            <a:endParaRPr lang="en-US" dirty="0"/>
          </a:p>
        </p:txBody>
      </p:sp>
      <p:pic>
        <p:nvPicPr>
          <p:cNvPr id="4" name="Content Placeholder 3"/>
          <p:cNvPicPr>
            <a:picLocks noGrp="1"/>
          </p:cNvPicPr>
          <p:nvPr>
            <p:ph idx="1"/>
          </p:nvPr>
        </p:nvPicPr>
        <p:blipFill>
          <a:blip r:embed="rId2"/>
          <a:srcRect t="-239" b="-239"/>
          <a:stretch>
            <a:fillRect/>
          </a:stretch>
        </p:blipFill>
        <p:spPr bwMode="auto">
          <a:prstGeom prst="rect">
            <a:avLst/>
          </a:prstGeom>
          <a:noFill/>
          <a:ln w="9525">
            <a:noFill/>
            <a:miter lim="800000"/>
            <a:headEnd/>
            <a:tailEnd/>
          </a:ln>
        </p:spPr>
      </p:pic>
      <p:sp>
        <p:nvSpPr>
          <p:cNvPr id="5" name="TextBox 4"/>
          <p:cNvSpPr txBox="1"/>
          <p:nvPr/>
        </p:nvSpPr>
        <p:spPr>
          <a:xfrm>
            <a:off x="1209624" y="6183350"/>
            <a:ext cx="6622690" cy="553998"/>
          </a:xfrm>
          <a:prstGeom prst="rect">
            <a:avLst/>
          </a:prstGeom>
          <a:noFill/>
        </p:spPr>
        <p:txBody>
          <a:bodyPr wrap="square" rtlCol="0">
            <a:spAutoFit/>
          </a:bodyPr>
          <a:lstStyle/>
          <a:p>
            <a:pPr algn="ctr"/>
            <a:r>
              <a:rPr lang="en-US" sz="1200" dirty="0" smtClean="0"/>
              <a:t>(http://eusebeis.files.wordpress.com/2012/09/navigiumisidis.jpeg?w=800)</a:t>
            </a:r>
          </a:p>
          <a:p>
            <a:endParaRPr lang="en-US" dirty="0"/>
          </a:p>
        </p:txBody>
      </p:sp>
      <p:sp>
        <p:nvSpPr>
          <p:cNvPr id="3" name="Rectangle 2"/>
          <p:cNvSpPr/>
          <p:nvPr/>
        </p:nvSpPr>
        <p:spPr>
          <a:xfrm>
            <a:off x="2319218" y="3106291"/>
            <a:ext cx="1339072" cy="938790"/>
          </a:xfrm>
          <a:prstGeom prst="rect">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870520"/>
      </p:ext>
    </p:extLst>
  </p:cSld>
  <p:clrMapOvr>
    <a:masterClrMapping/>
  </p:clrMapOvr>
  <p:transition spd="med">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452</TotalTime>
  <Words>1084</Words>
  <Application>Microsoft Office PowerPoint</Application>
  <PresentationFormat>On-screen Show (4:3)</PresentationFormat>
  <Paragraphs>97</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Breeze</vt:lpstr>
      <vt:lpstr>THE TEMPLE OF ISIS AT POMPEII</vt:lpstr>
      <vt:lpstr>PowerPoint Presentation</vt:lpstr>
      <vt:lpstr>What’s so special about this temple?</vt:lpstr>
      <vt:lpstr>Why should I care?</vt:lpstr>
      <vt:lpstr>The Game Plan</vt:lpstr>
      <vt:lpstr>Pompeii and the Sea</vt:lpstr>
      <vt:lpstr>An Observer’s–Eye View of the Navigium Isidis</vt:lpstr>
      <vt:lpstr>Navigium Isidis</vt:lpstr>
      <vt:lpstr>An Observer’s–Eye View of the Navigium Isidis</vt:lpstr>
      <vt:lpstr>What’s with the boat?</vt:lpstr>
      <vt:lpstr>The Nilometer</vt:lpstr>
      <vt:lpstr>Structure</vt:lpstr>
      <vt:lpstr>Symbolism</vt:lpstr>
      <vt:lpstr>Function</vt:lpstr>
      <vt:lpstr>Artwork in the Nilometer</vt:lpstr>
      <vt:lpstr>What’s with the pitcher?</vt:lpstr>
      <vt:lpstr>Herculaneum Fresco</vt:lpstr>
      <vt:lpstr>Perseus and Andromeda, what are you doing here?</vt:lpstr>
      <vt:lpstr>Portico and Ekklesiasterion</vt:lpstr>
      <vt:lpstr>In Summary:</vt:lpstr>
      <vt:lpstr>PowerPoint Presentation</vt:lpstr>
    </vt:vector>
  </TitlesOfParts>
  <Company>University of Rochester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Guerrieri</dc:creator>
  <cp:lastModifiedBy>Kelly Guerrieri</cp:lastModifiedBy>
  <cp:revision>35</cp:revision>
  <dcterms:created xsi:type="dcterms:W3CDTF">2012-12-06T17:14:25Z</dcterms:created>
  <dcterms:modified xsi:type="dcterms:W3CDTF">2013-06-20T08:13:16Z</dcterms:modified>
</cp:coreProperties>
</file>